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94" r:id="rId5"/>
    <p:sldId id="297" r:id="rId6"/>
    <p:sldId id="298" r:id="rId7"/>
    <p:sldId id="295" r:id="rId8"/>
    <p:sldId id="299" r:id="rId9"/>
    <p:sldId id="300" r:id="rId10"/>
    <p:sldId id="301" r:id="rId11"/>
    <p:sldId id="307" r:id="rId12"/>
    <p:sldId id="302" r:id="rId13"/>
    <p:sldId id="267" r:id="rId14"/>
    <p:sldId id="305" r:id="rId15"/>
    <p:sldId id="306" r:id="rId16"/>
    <p:sldId id="303" r:id="rId17"/>
    <p:sldId id="308" r:id="rId18"/>
    <p:sldId id="286" r:id="rId19"/>
    <p:sldId id="304" r:id="rId20"/>
    <p:sldId id="284" r:id="rId21"/>
    <p:sldId id="310" r:id="rId22"/>
    <p:sldId id="311" r:id="rId23"/>
    <p:sldId id="31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514AE6"/>
    <a:srgbClr val="CB65BC"/>
    <a:srgbClr val="FC5134"/>
    <a:srgbClr val="E05350"/>
    <a:srgbClr val="31FF67"/>
    <a:srgbClr val="D7598F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2" y="6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32B5A-DB75-44CE-890A-C7B4A7948C24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25CB8-5C18-4461-9917-C9FD48A85F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55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5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1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589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97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74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02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38600" y="6523037"/>
            <a:ext cx="4114800" cy="365125"/>
          </a:xfrm>
        </p:spPr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9361571" y="6564313"/>
            <a:ext cx="2743200" cy="312736"/>
          </a:xfrm>
        </p:spPr>
        <p:txBody>
          <a:bodyPr/>
          <a:lstStyle/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zh-CN" altLang="en-US" dirty="0" smtClean="0"/>
              <a:t> </a:t>
            </a:r>
            <a:r>
              <a:rPr lang="en-US" altLang="zh-CN" dirty="0" smtClean="0"/>
              <a:t>/ 23</a:t>
            </a:r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2"/>
          </p:nvPr>
        </p:nvSpPr>
        <p:spPr>
          <a:xfrm>
            <a:off x="87229" y="6553200"/>
            <a:ext cx="2743200" cy="33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2E9645-7875-437B-85AE-E515143171F5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5" name="页脚占位符 2"/>
          <p:cNvSpPr txBox="1">
            <a:spLocks/>
          </p:cNvSpPr>
          <p:nvPr userDrawn="1"/>
        </p:nvSpPr>
        <p:spPr>
          <a:xfrm>
            <a:off x="441158" y="0"/>
            <a:ext cx="113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Application of Steerable Filter and Multi-attribute Display in Crack Detection of 2D/3D Seismic Coherence Data</a:t>
            </a:r>
          </a:p>
        </p:txBody>
      </p:sp>
    </p:spTree>
    <p:extLst>
      <p:ext uri="{BB962C8B-B14F-4D97-AF65-F5344CB8AC3E}">
        <p14:creationId xmlns:p14="http://schemas.microsoft.com/office/powerpoint/2010/main" val="278667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10526" y="6523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IDIPLAB · UESTC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92653" y="6563352"/>
            <a:ext cx="2743200" cy="312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en-US" altLang="zh-CN" dirty="0" smtClean="0"/>
              <a:t>/20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371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0" y="65230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7B52267-C4A3-406F-9DB5-600B05EF2D07}" type="datetime1">
              <a:rPr lang="zh-CN" altLang="en-US" smtClean="0"/>
              <a:t>2018/10/22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7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aoLIDIP/NewROC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aoLIDIP/Report-IDIPLa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93796" y="1791994"/>
            <a:ext cx="11204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Steerable Filter and Multi-attribute Display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Crack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2D/3D Seismic Coherence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493796" y="3729071"/>
            <a:ext cx="11204407" cy="457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93796" y="1726480"/>
            <a:ext cx="11204407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252912" y="4076894"/>
            <a:ext cx="3686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 smtClean="0"/>
              <a:t>Speaker: </a:t>
            </a:r>
            <a:r>
              <a:rPr lang="en-US" altLang="zh-CN" b="1" dirty="0" err="1" smtClean="0"/>
              <a:t>Liao.L</a:t>
            </a:r>
            <a:endParaRPr lang="en-US" altLang="zh-CN" b="1" dirty="0" smtClean="0"/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Tutor: </a:t>
            </a:r>
            <a:r>
              <a:rPr lang="en-US" altLang="zh-CN" b="1" dirty="0" err="1" smtClean="0"/>
              <a:t>Zhenming</a:t>
            </a:r>
            <a:r>
              <a:rPr lang="en-US" altLang="zh-CN" b="1" dirty="0" smtClean="0"/>
              <a:t> Peng &amp; </a:t>
            </a:r>
            <a:r>
              <a:rPr lang="en-US" altLang="zh-CN" b="1" dirty="0" err="1" smtClean="0"/>
              <a:t>Bingjie</a:t>
            </a:r>
            <a:r>
              <a:rPr lang="en-US" altLang="zh-CN" b="1" dirty="0" smtClean="0"/>
              <a:t> Tao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IDIPLAB · UESTC</a:t>
            </a:r>
            <a:endParaRPr lang="zh-CN" altLang="en-US" b="1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78E6FC-1F06-4D1A-8F71-4DDDE01ADC1B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6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29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2.2 HLS color models 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D8BB740-AC22-42DE-8BDB-7A8CB859F5C1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7447548" y="621014"/>
            <a:ext cx="45248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Marfurt</a:t>
            </a:r>
            <a:r>
              <a:rPr lang="en-US" altLang="zh-CN" sz="1400" dirty="0"/>
              <a:t> K J. Techniques and best practices in </a:t>
            </a:r>
            <a:r>
              <a:rPr lang="en-US" altLang="zh-CN" sz="1400" dirty="0" err="1"/>
              <a:t>multiattribute</a:t>
            </a:r>
            <a:r>
              <a:rPr lang="en-US" altLang="zh-CN" sz="1400" dirty="0"/>
              <a:t> display[J]. Interpretation, 2015, 3(1): B1-B23.</a:t>
            </a:r>
            <a:endParaRPr lang="zh-CN" altLang="en-US" sz="1400" dirty="0"/>
          </a:p>
        </p:txBody>
      </p:sp>
      <p:pic>
        <p:nvPicPr>
          <p:cNvPr id="36" name="图片 35"/>
          <p:cNvPicPr/>
          <p:nvPr/>
        </p:nvPicPr>
        <p:blipFill>
          <a:blip r:embed="rId3"/>
          <a:stretch>
            <a:fillRect/>
          </a:stretch>
        </p:blipFill>
        <p:spPr>
          <a:xfrm>
            <a:off x="347795" y="1356907"/>
            <a:ext cx="5559710" cy="44522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42683" y="5933630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a)RGB 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b)HLS 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</a:rPr>
              <a:t>c)HSV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095497" y="1503907"/>
            <a:ext cx="4054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HSV: hue-saturation-value</a:t>
            </a:r>
          </a:p>
          <a:p>
            <a:r>
              <a:rPr lang="en-US" altLang="zh-CN" sz="2400" b="1" dirty="0" smtClean="0"/>
              <a:t>HLS: hue-lightness-saturation</a:t>
            </a:r>
            <a:endParaRPr lang="zh-CN" altLang="en-US" sz="2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095496" y="2517310"/>
            <a:ext cx="5876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Multi-attribute Display</a:t>
            </a:r>
            <a:r>
              <a:rPr lang="en-US" altLang="zh-CN" sz="2400" dirty="0" smtClean="0"/>
              <a:t>: Different attributes </a:t>
            </a:r>
            <a:r>
              <a:rPr lang="en-US" altLang="zh-CN" sz="2400" dirty="0"/>
              <a:t>correspond to different color </a:t>
            </a:r>
            <a:r>
              <a:rPr lang="en-US" altLang="zh-CN" sz="2400" dirty="0" smtClean="0"/>
              <a:t>channels in HLS.</a:t>
            </a:r>
          </a:p>
          <a:p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e.g. </a:t>
            </a:r>
            <a:br>
              <a:rPr lang="en-US" altLang="zh-CN" sz="2400" dirty="0" smtClean="0"/>
            </a:br>
            <a:r>
              <a:rPr lang="en-US" altLang="zh-CN" sz="2400" dirty="0" smtClean="0"/>
              <a:t>        orientation corresponds to hue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        edge corresponds to lightness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saturation is set to 1</a:t>
            </a:r>
            <a:endParaRPr lang="zh-CN" altLang="en-US" sz="240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10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89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645467"/>
            <a:ext cx="29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2.3 3D flow chart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FA1E0A-3361-4476-8D85-7F92B976B826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4056200"/>
            <a:ext cx="3084094" cy="24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62165" y="4732605"/>
            <a:ext cx="49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(H)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7720266" y="4732605"/>
            <a:ext cx="49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(L)</a:t>
            </a:r>
            <a:endParaRPr lang="zh-CN" altLang="en-US" b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11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81" y="401799"/>
            <a:ext cx="5882438" cy="6054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6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FFC2B5-C63E-4A9A-A197-FE6FF02316EF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12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74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</a:t>
            </a:r>
            <a:r>
              <a:rPr lang="en-US" altLang="zh-CN" sz="2400" b="1" dirty="0" smtClean="0"/>
              <a:t>.1 2D Steerable Filter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00D673-6F72-42E4-B948-F92631CBEA54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474899" y="1624263"/>
            <a:ext cx="11242202" cy="3741821"/>
            <a:chOff x="1082842" y="1612232"/>
            <a:chExt cx="11242202" cy="374182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91" y="1837028"/>
              <a:ext cx="11223653" cy="3517025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82842" y="1612232"/>
              <a:ext cx="1383632" cy="694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13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15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ED5F98-A279-4C00-9BFF-ED67BD6F25BD}" type="datetime1">
              <a:rPr lang="zh-CN" altLang="en-US" smtClean="0"/>
              <a:t>2018/10/22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179" y="524236"/>
            <a:ext cx="3367021" cy="5804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11" y="524236"/>
            <a:ext cx="3358429" cy="5768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715793" y="1211851"/>
            <a:ext cx="1816100" cy="218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531893" y="524236"/>
            <a:ext cx="2456718" cy="687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531893" y="3396252"/>
            <a:ext cx="2456718" cy="2896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19466" y="2482850"/>
            <a:ext cx="553998" cy="18923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 smtClean="0"/>
              <a:t>二维矢量化</a:t>
            </a:r>
            <a:endParaRPr lang="zh-CN" altLang="en-US" sz="2400" b="1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14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9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418" y="568100"/>
            <a:ext cx="3538604" cy="5295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8646846" y="5990397"/>
            <a:ext cx="256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去除</a:t>
            </a:r>
            <a:r>
              <a:rPr lang="en-US" altLang="zh-CN" dirty="0" smtClean="0"/>
              <a:t>θ=-60</a:t>
            </a:r>
            <a:r>
              <a:rPr lang="zh-CN" altLang="en-US" dirty="0" smtClean="0"/>
              <a:t>方向的裂缝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06159" y="5990397"/>
            <a:ext cx="256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原图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0" y="566335"/>
            <a:ext cx="3098317" cy="5297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357" y="557404"/>
            <a:ext cx="3536521" cy="5295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4941967" y="5991429"/>
            <a:ext cx="201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不带方向约束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39101" y="6553200"/>
            <a:ext cx="2743200" cy="334962"/>
          </a:xfrm>
        </p:spPr>
        <p:txBody>
          <a:bodyPr/>
          <a:lstStyle/>
          <a:p>
            <a:fld id="{5B19C98C-8889-4D8F-BCAC-5FA260277654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3990472" y="6523037"/>
            <a:ext cx="4114800" cy="365125"/>
          </a:xfrm>
        </p:spPr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9313443" y="6564313"/>
            <a:ext cx="2743200" cy="312736"/>
          </a:xfrm>
        </p:spPr>
        <p:txBody>
          <a:bodyPr/>
          <a:lstStyle/>
          <a:p>
            <a:fld id="{35373F1E-1629-4482-91F7-C20E8B640622}" type="slidenum">
              <a:rPr lang="zh-CN" altLang="en-US" smtClean="0"/>
              <a:pPr/>
              <a:t>15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90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3.2 3D Steerable Filter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CB0A62A-8ED1-4C6B-B1D6-AA9EA3466485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31451" t="2926"/>
          <a:stretch/>
        </p:blipFill>
        <p:spPr>
          <a:xfrm>
            <a:off x="695326" y="1415018"/>
            <a:ext cx="4989707" cy="402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31693" t="2790"/>
          <a:stretch/>
        </p:blipFill>
        <p:spPr>
          <a:xfrm>
            <a:off x="6499057" y="1415018"/>
            <a:ext cx="4971705" cy="402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7484237" y="5749836"/>
            <a:ext cx="300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去除</a:t>
            </a:r>
            <a:r>
              <a:rPr lang="en-US" altLang="zh-CN" dirty="0"/>
              <a:t>θ</a:t>
            </a:r>
            <a:r>
              <a:rPr lang="en-US" altLang="zh-CN" dirty="0" smtClean="0"/>
              <a:t>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φ=90</a:t>
            </a:r>
            <a:r>
              <a:rPr lang="zh-CN" altLang="en-US" dirty="0" smtClean="0"/>
              <a:t>方向的裂缝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180529" y="5749836"/>
            <a:ext cx="201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不带方向约束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16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88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3.2 3D Steerable Filter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293072-98FC-4A76-8F35-F2D392FA245A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315387"/>
            <a:ext cx="5959189" cy="43249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905" y="1315387"/>
            <a:ext cx="3941432" cy="4326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4763588" y="5944748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裂缝倾角</a:t>
            </a:r>
            <a:r>
              <a:rPr lang="en-US" altLang="zh-CN" dirty="0" smtClean="0"/>
              <a:t>θ</a:t>
            </a:r>
            <a:r>
              <a:rPr lang="zh-CN" altLang="en-US" dirty="0" smtClean="0"/>
              <a:t>显示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648202" y="1350227"/>
            <a:ext cx="2587703" cy="3182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116179" y="5510463"/>
            <a:ext cx="4119726" cy="129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17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EA0C08-C8FA-490A-9430-D83440C673B3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18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4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4. </a:t>
            </a:r>
            <a:r>
              <a:rPr lang="en-US" altLang="zh-CN" sz="2400" b="1" dirty="0"/>
              <a:t>conclusion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17BA22-AAC2-47BC-BF4A-E0E2D30C7917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609600" y="1741130"/>
            <a:ext cx="55245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work 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3D orientation filter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3D fault/crack model reconstruction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Realized multi-attribute fusion display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011319" y="1741130"/>
            <a:ext cx="470050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plan: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acceptance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19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40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Experiment</a:t>
            </a:r>
            <a:r>
              <a:rPr lang="zh-CN" altLang="en-US" sz="4000" b="1" dirty="0" smtClean="0"/>
              <a:t>*</a:t>
            </a:r>
            <a:endParaRPr lang="en-US" altLang="zh-CN" sz="4000" b="1" dirty="0" smtClean="0"/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35C6CB-01EF-4C32-9F42-63C24305875C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0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3821" y="2875002"/>
            <a:ext cx="51443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content</a:t>
            </a:r>
            <a:endParaRPr lang="zh-CN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27AC49-67FC-4558-9153-C777DDEB44E5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20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86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E1 HED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8480AF-3898-4D44-B860-6DD48D56B7B1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9" name="图片 8" descr="E:\研究生课程\深度学习\experience\GAN\Dataset\HED-BSDS~\HED-BSDS\test\806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28" y="814725"/>
            <a:ext cx="3272051" cy="2614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 descr="E:\研究生课程\深度学习\experience\GAN\Dataset\HED-BSDS~\HED-BSDS\output\8068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83" y="814724"/>
            <a:ext cx="3316218" cy="2614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 descr="E:\研究生课程\深度学习\experience\GAN\Dataset\HED-BSDS~\HED-BSDS\test\376086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3774882"/>
            <a:ext cx="3272051" cy="2428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77" y="3774882"/>
            <a:ext cx="3320997" cy="2476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21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56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E2 ROC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F31C85-EC74-4344-BC14-A5FD409485F5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97" y="1872656"/>
            <a:ext cx="4692405" cy="39150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75636" y="1291454"/>
            <a:ext cx="4418104" cy="369332"/>
            <a:chOff x="975636" y="1291454"/>
            <a:chExt cx="4418104" cy="369332"/>
          </a:xfrm>
        </p:grpSpPr>
        <p:sp>
          <p:nvSpPr>
            <p:cNvPr id="16" name="矩形 15"/>
            <p:cNvSpPr/>
            <p:nvPr/>
          </p:nvSpPr>
          <p:spPr>
            <a:xfrm>
              <a:off x="1278511" y="1291454"/>
              <a:ext cx="41152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/>
                </a:rPr>
                <a:t>https://</a:t>
              </a:r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  <a:hlinkClick r:id="rId3"/>
                </a:rPr>
                <a:t>github.com/LiaoLIDIP/NewROC</a:t>
              </a:r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636" y="1346769"/>
              <a:ext cx="314017" cy="31401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22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95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59150" y="2828836"/>
            <a:ext cx="547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7200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518467-D76F-4242-A916-5B62D9872CB0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grpSp>
        <p:nvGrpSpPr>
          <p:cNvPr id="6" name="组合 5"/>
          <p:cNvGrpSpPr/>
          <p:nvPr/>
        </p:nvGrpSpPr>
        <p:grpSpPr>
          <a:xfrm>
            <a:off x="3698875" y="6128648"/>
            <a:ext cx="4794250" cy="369332"/>
            <a:chOff x="4038600" y="6128648"/>
            <a:chExt cx="4794250" cy="369332"/>
          </a:xfrm>
        </p:grpSpPr>
        <p:sp>
          <p:nvSpPr>
            <p:cNvPr id="4" name="矩形 3"/>
            <p:cNvSpPr/>
            <p:nvPr/>
          </p:nvSpPr>
          <p:spPr>
            <a:xfrm>
              <a:off x="4315326" y="6128648"/>
              <a:ext cx="45175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hlinkClick r:id="rId3"/>
                </a:rPr>
                <a:t>https://</a:t>
              </a:r>
              <a:r>
                <a:rPr lang="en-US" altLang="zh-CN" i="1" dirty="0" smtClean="0">
                  <a:hlinkClick r:id="rId3"/>
                </a:rPr>
                <a:t>github.com/LiaoLIDIP/Report-IDIPLab</a:t>
              </a:r>
              <a:endParaRPr lang="en-US" altLang="zh-CN" i="1" dirty="0" smtClean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6203818"/>
              <a:ext cx="269105" cy="2691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23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8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下箭头 45"/>
          <p:cNvSpPr/>
          <p:nvPr/>
        </p:nvSpPr>
        <p:spPr>
          <a:xfrm rot="16200000">
            <a:off x="11008987" y="5013530"/>
            <a:ext cx="322799" cy="509980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 rot="16200000">
            <a:off x="779849" y="5765639"/>
            <a:ext cx="322799" cy="509980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1.1 Edge detection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5326" y="1134254"/>
            <a:ext cx="1037953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/>
              <a:t>Edge detection</a:t>
            </a:r>
            <a:r>
              <a:rPr lang="en-US" altLang="zh-CN" sz="2400" dirty="0"/>
              <a:t> includes a variety of mathematical methods that aim at identifying points in a </a:t>
            </a:r>
            <a:r>
              <a:rPr lang="en-US" altLang="zh-CN" sz="2400" dirty="0" smtClean="0"/>
              <a:t>digital image at </a:t>
            </a:r>
            <a:r>
              <a:rPr lang="en-US" altLang="zh-CN" sz="2400" dirty="0"/>
              <a:t>which the </a:t>
            </a:r>
            <a:r>
              <a:rPr lang="en-US" altLang="zh-CN" sz="2400" dirty="0" smtClean="0"/>
              <a:t>image brightness</a:t>
            </a:r>
            <a:r>
              <a:rPr lang="en-US" altLang="zh-CN" sz="2400" dirty="0"/>
              <a:t> changes sharply or, more formally, has </a:t>
            </a:r>
            <a:r>
              <a:rPr lang="en-US" altLang="zh-CN" sz="2400" dirty="0">
                <a:solidFill>
                  <a:srgbClr val="FF0000"/>
                </a:solidFill>
              </a:rPr>
              <a:t>discontinuities</a:t>
            </a:r>
            <a:r>
              <a:rPr lang="en-US" altLang="zh-CN" sz="2400" dirty="0" smtClean="0"/>
              <a:t>.</a:t>
            </a:r>
          </a:p>
          <a:p>
            <a:pPr algn="r"/>
            <a:r>
              <a:rPr lang="en-US" altLang="zh-CN" dirty="0" smtClean="0"/>
              <a:t>-- </a:t>
            </a:r>
            <a:r>
              <a:rPr lang="en-US" altLang="zh-CN" dirty="0"/>
              <a:t>Wikipedia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06565F8-FCF3-4E1E-B0BC-A8580DD2F586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5405365" y="644437"/>
            <a:ext cx="6410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Crack detection belongs to edge detection.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02743" y="4254500"/>
            <a:ext cx="4586514" cy="20701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Knowledge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Based</a:t>
            </a:r>
          </a:p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(Image analysis system)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28201" y="4254500"/>
            <a:ext cx="203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Preprocessing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28201" y="5626100"/>
            <a:ext cx="2032000" cy="6985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Acquisition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37670" y="3058562"/>
            <a:ext cx="1944914" cy="863600"/>
          </a:xfrm>
          <a:prstGeom prst="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Segmentation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53842" y="3053281"/>
            <a:ext cx="2135415" cy="863600"/>
          </a:xfrm>
          <a:prstGeom prst="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Representation</a:t>
            </a:r>
          </a:p>
          <a:p>
            <a:pPr algn="ctr">
              <a:lnSpc>
                <a:spcPts val="2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&amp;</a:t>
            </a:r>
          </a:p>
          <a:p>
            <a:pPr algn="ctr">
              <a:lnSpc>
                <a:spcPts val="2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Description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31799" y="4254500"/>
            <a:ext cx="1988600" cy="2070100"/>
          </a:xfrm>
          <a:prstGeom prst="rect">
            <a:avLst/>
          </a:prstGeom>
          <a:solidFill>
            <a:srgbClr val="E053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Recognition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Interpretation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下箭头 13"/>
          <p:cNvSpPr/>
          <p:nvPr/>
        </p:nvSpPr>
        <p:spPr>
          <a:xfrm rot="10800000">
            <a:off x="2182801" y="5013530"/>
            <a:ext cx="322799" cy="509980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>
            <a:off x="2230311" y="3306622"/>
            <a:ext cx="1525600" cy="845288"/>
          </a:xfrm>
          <a:prstGeom prst="ben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 rot="16200000">
            <a:off x="5856815" y="3226667"/>
            <a:ext cx="322799" cy="471259"/>
          </a:xfrm>
          <a:prstGeom prst="down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右箭头 26"/>
          <p:cNvSpPr/>
          <p:nvPr/>
        </p:nvSpPr>
        <p:spPr>
          <a:xfrm rot="5400000">
            <a:off x="8889163" y="2970963"/>
            <a:ext cx="865390" cy="1701684"/>
          </a:xfrm>
          <a:prstGeom prst="ben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右箭头 27"/>
          <p:cNvSpPr/>
          <p:nvPr/>
        </p:nvSpPr>
        <p:spPr>
          <a:xfrm>
            <a:off x="3360201" y="5846495"/>
            <a:ext cx="442542" cy="257709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左右箭头 28"/>
          <p:cNvSpPr/>
          <p:nvPr/>
        </p:nvSpPr>
        <p:spPr>
          <a:xfrm>
            <a:off x="3378344" y="4525005"/>
            <a:ext cx="442542" cy="257709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右箭头 29"/>
          <p:cNvSpPr/>
          <p:nvPr/>
        </p:nvSpPr>
        <p:spPr>
          <a:xfrm>
            <a:off x="8389257" y="5260615"/>
            <a:ext cx="442542" cy="257709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右箭头 30"/>
          <p:cNvSpPr/>
          <p:nvPr/>
        </p:nvSpPr>
        <p:spPr>
          <a:xfrm rot="5400000">
            <a:off x="7143269" y="3975690"/>
            <a:ext cx="327058" cy="220004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右箭头 31"/>
          <p:cNvSpPr/>
          <p:nvPr/>
        </p:nvSpPr>
        <p:spPr>
          <a:xfrm rot="5400000">
            <a:off x="4650897" y="3975690"/>
            <a:ext cx="327058" cy="220004"/>
          </a:xfrm>
          <a:prstGeom prst="leftRightArrow">
            <a:avLst/>
          </a:prstGeom>
          <a:solidFill>
            <a:srgbClr val="D759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90600" y="3916881"/>
            <a:ext cx="2609015" cy="2509319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566546" y="3955155"/>
            <a:ext cx="2508310" cy="2471045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175000" y="2712615"/>
            <a:ext cx="5829300" cy="1388794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109670" y="5133979"/>
            <a:ext cx="129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l</a:t>
            </a:r>
            <a:r>
              <a:rPr lang="en-US" altLang="zh-CN" sz="2000" b="1" dirty="0" smtClean="0"/>
              <a:t>ow-level</a:t>
            </a:r>
            <a:endParaRPr lang="zh-CN" altLang="en-US" sz="2000" b="1" dirty="0"/>
          </a:p>
        </p:txBody>
      </p:sp>
      <p:sp>
        <p:nvSpPr>
          <p:cNvPr id="37" name="文本框 36"/>
          <p:cNvSpPr txBox="1"/>
          <p:nvPr/>
        </p:nvSpPr>
        <p:spPr>
          <a:xfrm>
            <a:off x="5459470" y="2697602"/>
            <a:ext cx="129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mid-level</a:t>
            </a:r>
            <a:endParaRPr lang="zh-CN" altLang="en-US" sz="2000" b="1" dirty="0"/>
          </a:p>
        </p:txBody>
      </p:sp>
      <p:sp>
        <p:nvSpPr>
          <p:cNvPr id="38" name="文本框 37"/>
          <p:cNvSpPr txBox="1"/>
          <p:nvPr/>
        </p:nvSpPr>
        <p:spPr>
          <a:xfrm>
            <a:off x="8615797" y="3901354"/>
            <a:ext cx="1295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high-level</a:t>
            </a:r>
            <a:endParaRPr lang="zh-CN" altLang="en-US" sz="2000" b="1" dirty="0"/>
          </a:p>
        </p:txBody>
      </p:sp>
      <p:sp>
        <p:nvSpPr>
          <p:cNvPr id="40" name="矩形 39"/>
          <p:cNvSpPr/>
          <p:nvPr/>
        </p:nvSpPr>
        <p:spPr>
          <a:xfrm>
            <a:off x="985529" y="3901354"/>
            <a:ext cx="2609015" cy="2524846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165579" y="2698329"/>
            <a:ext cx="5838721" cy="1403080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17575" y="5549616"/>
            <a:ext cx="81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/>
              <a:t>Prob.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11170411" y="4791644"/>
            <a:ext cx="81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/>
              <a:t>Res.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281798" y="2996060"/>
            <a:ext cx="1341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 smtClean="0"/>
              <a:t>Pixel-level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9612866" y="2954548"/>
            <a:ext cx="147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/>
            </a:lvl1pPr>
          </a:lstStyle>
          <a:p>
            <a:r>
              <a:rPr lang="en-US" altLang="zh-CN" dirty="0" smtClean="0"/>
              <a:t>Object-level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2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3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1.2 Classic Edge detection Algorithm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61734" y="1416733"/>
            <a:ext cx="76916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Points which lie on an edge can be detected by: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detecting local maxima or minima of the </a:t>
            </a:r>
            <a:r>
              <a:rPr lang="en-US" altLang="zh-CN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derivative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detecting the zero-crossing of the </a:t>
            </a:r>
            <a:r>
              <a:rPr lang="en-US" altLang="zh-CN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468F6D-9949-4F4B-842B-5B432EA3B23C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-1" y="3488383"/>
            <a:ext cx="121920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9997" y="4668182"/>
            <a:ext cx="150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Input image</a:t>
            </a:r>
          </a:p>
          <a:p>
            <a:r>
              <a:rPr lang="en-US" altLang="zh-CN" sz="2000" b="1" dirty="0" smtClean="0"/>
              <a:t>(grayscale)</a:t>
            </a:r>
            <a:endParaRPr lang="zh-CN" altLang="en-US" sz="2000" b="1" dirty="0"/>
          </a:p>
        </p:txBody>
      </p:sp>
      <p:sp>
        <p:nvSpPr>
          <p:cNvPr id="9" name="圆角矩形 8"/>
          <p:cNvSpPr/>
          <p:nvPr/>
        </p:nvSpPr>
        <p:spPr>
          <a:xfrm>
            <a:off x="2171700" y="3987800"/>
            <a:ext cx="2819400" cy="584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Filtering to approximate first derivative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259522" y="3987800"/>
            <a:ext cx="2416812" cy="584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Computation of gradient magnitude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944756" y="3987800"/>
            <a:ext cx="1676400" cy="584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solidFill>
                  <a:schemeClr val="tx1"/>
                </a:solidFill>
              </a:rPr>
              <a:t>Thresholding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263685" y="4688366"/>
            <a:ext cx="1737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Output image</a:t>
            </a:r>
          </a:p>
          <a:p>
            <a:r>
              <a:rPr lang="en-US" altLang="zh-CN" sz="2000" b="1" dirty="0" smtClean="0"/>
              <a:t>(binary)</a:t>
            </a:r>
            <a:endParaRPr lang="zh-CN" altLang="en-US" sz="2000" b="1" dirty="0"/>
          </a:p>
        </p:txBody>
      </p:sp>
      <p:sp>
        <p:nvSpPr>
          <p:cNvPr id="20" name="圆角矩形 19"/>
          <p:cNvSpPr/>
          <p:nvPr/>
        </p:nvSpPr>
        <p:spPr>
          <a:xfrm>
            <a:off x="4617540" y="5396252"/>
            <a:ext cx="2862487" cy="5842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Filtering to approximate second derivative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170297" y="5396252"/>
            <a:ext cx="2108200" cy="5842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Smoothing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817667" y="5396252"/>
            <a:ext cx="1870528" cy="5842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Zero-Crossing</a:t>
            </a:r>
            <a:br>
              <a:rPr lang="en-US" altLang="zh-CN" sz="2000" dirty="0" smtClean="0">
                <a:solidFill>
                  <a:schemeClr val="tx1"/>
                </a:solidFill>
              </a:rPr>
            </a:br>
            <a:r>
              <a:rPr lang="en-US" altLang="zh-CN" sz="2000" dirty="0" smtClean="0">
                <a:solidFill>
                  <a:schemeClr val="tx1"/>
                </a:solidFill>
              </a:rPr>
              <a:t>(with threshold)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直接箭头连接符 22"/>
          <p:cNvCxnSpPr>
            <a:stCxn id="8" idx="3"/>
            <a:endCxn id="9" idx="1"/>
          </p:cNvCxnSpPr>
          <p:nvPr/>
        </p:nvCxnSpPr>
        <p:spPr>
          <a:xfrm flipV="1">
            <a:off x="1652317" y="4279900"/>
            <a:ext cx="519383" cy="742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3"/>
            <a:endCxn id="21" idx="1"/>
          </p:cNvCxnSpPr>
          <p:nvPr/>
        </p:nvCxnSpPr>
        <p:spPr>
          <a:xfrm>
            <a:off x="1652317" y="5022125"/>
            <a:ext cx="517980" cy="666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17" idx="1"/>
          </p:cNvCxnSpPr>
          <p:nvPr/>
        </p:nvCxnSpPr>
        <p:spPr>
          <a:xfrm>
            <a:off x="4991100" y="4279900"/>
            <a:ext cx="2684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1" idx="3"/>
            <a:endCxn id="20" idx="1"/>
          </p:cNvCxnSpPr>
          <p:nvPr/>
        </p:nvCxnSpPr>
        <p:spPr>
          <a:xfrm>
            <a:off x="4278497" y="5688352"/>
            <a:ext cx="3390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7" idx="3"/>
            <a:endCxn id="18" idx="1"/>
          </p:cNvCxnSpPr>
          <p:nvPr/>
        </p:nvCxnSpPr>
        <p:spPr>
          <a:xfrm>
            <a:off x="7676334" y="4279900"/>
            <a:ext cx="2684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0" idx="3"/>
            <a:endCxn id="22" idx="1"/>
          </p:cNvCxnSpPr>
          <p:nvPr/>
        </p:nvCxnSpPr>
        <p:spPr>
          <a:xfrm>
            <a:off x="7480027" y="5688352"/>
            <a:ext cx="3376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8" idx="3"/>
            <a:endCxn id="19" idx="1"/>
          </p:cNvCxnSpPr>
          <p:nvPr/>
        </p:nvCxnSpPr>
        <p:spPr>
          <a:xfrm>
            <a:off x="9621156" y="4279900"/>
            <a:ext cx="642529" cy="762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2" idx="3"/>
            <a:endCxn id="19" idx="1"/>
          </p:cNvCxnSpPr>
          <p:nvPr/>
        </p:nvCxnSpPr>
        <p:spPr>
          <a:xfrm flipV="1">
            <a:off x="9688195" y="5042309"/>
            <a:ext cx="575490" cy="646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8" idx="3"/>
            <a:endCxn id="19" idx="1"/>
          </p:cNvCxnSpPr>
          <p:nvPr/>
        </p:nvCxnSpPr>
        <p:spPr>
          <a:xfrm>
            <a:off x="1652317" y="5022125"/>
            <a:ext cx="8611368" cy="20184"/>
          </a:xfrm>
          <a:prstGeom prst="line">
            <a:avLst/>
          </a:prstGeom>
          <a:ln w="19050">
            <a:solidFill>
              <a:srgbClr val="CB65B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5840160" y="4642782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5840160" y="4999621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60" y="739675"/>
            <a:ext cx="4142719" cy="2451599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4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04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3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1.2 Classic Edge detection Algorithm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274B8E-61A3-459E-A5A3-4519BD2FE73E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-1" y="3388531"/>
            <a:ext cx="12192000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62000" y="1190908"/>
                <a:ext cx="2481770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190908"/>
                <a:ext cx="2481770" cy="5357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62000" y="1906267"/>
                <a:ext cx="3495637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06267"/>
                <a:ext cx="3495637" cy="5275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62000" y="2646325"/>
                <a:ext cx="3503267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646325"/>
                <a:ext cx="3503267" cy="5749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923594"/>
              </p:ext>
            </p:extLst>
          </p:nvPr>
        </p:nvGraphicFramePr>
        <p:xfrm>
          <a:off x="5070893" y="2549043"/>
          <a:ext cx="479007" cy="769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007"/>
              </a:tblGrid>
              <a:tr h="384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73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289276"/>
              </p:ext>
            </p:extLst>
          </p:nvPr>
        </p:nvGraphicFramePr>
        <p:xfrm>
          <a:off x="4838114" y="1948190"/>
          <a:ext cx="940386" cy="377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193"/>
                <a:gridCol w="470193"/>
              </a:tblGrid>
              <a:tr h="3772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602538" y="673098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Roberts </a:t>
            </a:r>
            <a:r>
              <a:rPr lang="en-US" altLang="zh-CN" sz="2400" dirty="0" smtClean="0"/>
              <a:t>(1963)</a:t>
            </a:r>
            <a:endParaRPr lang="zh-CN" altLang="en-US" sz="2400" dirty="0"/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92385"/>
              </p:ext>
            </p:extLst>
          </p:nvPr>
        </p:nvGraphicFramePr>
        <p:xfrm>
          <a:off x="7986689" y="1612958"/>
          <a:ext cx="1207294" cy="1150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647"/>
                <a:gridCol w="603647"/>
              </a:tblGrid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[-1]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285003" y="3548713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Prewitt </a:t>
            </a:r>
            <a:r>
              <a:rPr lang="en-US" altLang="zh-CN" sz="2400" dirty="0" smtClean="0"/>
              <a:t>(1970)</a:t>
            </a:r>
            <a:endParaRPr lang="zh-CN" altLang="en-US" sz="2400" dirty="0"/>
          </a:p>
        </p:txBody>
      </p: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74741"/>
              </p:ext>
            </p:extLst>
          </p:nvPr>
        </p:nvGraphicFramePr>
        <p:xfrm>
          <a:off x="10146436" y="1611228"/>
          <a:ext cx="1207294" cy="1150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647"/>
                <a:gridCol w="603647"/>
              </a:tblGrid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[-1]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46778"/>
              </p:ext>
            </p:extLst>
          </p:nvPr>
        </p:nvGraphicFramePr>
        <p:xfrm>
          <a:off x="588216" y="4513256"/>
          <a:ext cx="1394166" cy="1220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722"/>
                <a:gridCol w="464722"/>
                <a:gridCol w="464722"/>
              </a:tblGrid>
              <a:tr h="43642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576456"/>
              </p:ext>
            </p:extLst>
          </p:nvPr>
        </p:nvGraphicFramePr>
        <p:xfrm>
          <a:off x="2411538" y="4518083"/>
          <a:ext cx="1520826" cy="1227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942"/>
                <a:gridCol w="506942"/>
                <a:gridCol w="506942"/>
              </a:tblGrid>
              <a:tr h="43870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22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22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4" name="表格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447506"/>
              </p:ext>
            </p:extLst>
          </p:nvPr>
        </p:nvGraphicFramePr>
        <p:xfrm>
          <a:off x="4037058" y="3779545"/>
          <a:ext cx="1496829" cy="518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43"/>
                <a:gridCol w="498943"/>
                <a:gridCol w="498943"/>
              </a:tblGrid>
              <a:tr h="518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91"/>
              </p:ext>
            </p:extLst>
          </p:nvPr>
        </p:nvGraphicFramePr>
        <p:xfrm>
          <a:off x="4512465" y="4641596"/>
          <a:ext cx="522371" cy="136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371"/>
              </a:tblGrid>
              <a:tr h="48709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71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71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矩形 55"/>
          <p:cNvSpPr/>
          <p:nvPr/>
        </p:nvSpPr>
        <p:spPr>
          <a:xfrm rot="16200000">
            <a:off x="4486277" y="4973796"/>
            <a:ext cx="3135312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479932" y="3661008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/>
              <a:t>Sobel</a:t>
            </a:r>
            <a:r>
              <a:rPr lang="en-US" altLang="zh-CN" sz="2400" b="1" dirty="0" smtClean="0"/>
              <a:t> </a:t>
            </a:r>
            <a:r>
              <a:rPr lang="en-US" altLang="zh-CN" sz="2400" dirty="0" smtClean="0"/>
              <a:t>(1970)</a:t>
            </a:r>
            <a:endParaRPr lang="zh-CN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89503"/>
              </p:ext>
            </p:extLst>
          </p:nvPr>
        </p:nvGraphicFramePr>
        <p:xfrm>
          <a:off x="6598477" y="4443629"/>
          <a:ext cx="1572675" cy="12848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225"/>
                <a:gridCol w="524225"/>
                <a:gridCol w="524225"/>
              </a:tblGrid>
              <a:tr h="45931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05680"/>
              </p:ext>
            </p:extLst>
          </p:nvPr>
        </p:nvGraphicFramePr>
        <p:xfrm>
          <a:off x="8357944" y="4443241"/>
          <a:ext cx="1358901" cy="1297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967"/>
                <a:gridCol w="452967"/>
                <a:gridCol w="452967"/>
              </a:tblGrid>
              <a:tr h="46375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[0]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728283"/>
              </p:ext>
            </p:extLst>
          </p:nvPr>
        </p:nvGraphicFramePr>
        <p:xfrm>
          <a:off x="10171906" y="3891840"/>
          <a:ext cx="1616163" cy="411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721"/>
                <a:gridCol w="538721"/>
                <a:gridCol w="538721"/>
              </a:tblGrid>
              <a:tr h="41113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-1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66582"/>
              </p:ext>
            </p:extLst>
          </p:nvPr>
        </p:nvGraphicFramePr>
        <p:xfrm>
          <a:off x="10733171" y="4613494"/>
          <a:ext cx="455696" cy="1482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696"/>
              </a:tblGrid>
              <a:tr h="52998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25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2" name="矩形 61"/>
          <p:cNvSpPr/>
          <p:nvPr/>
        </p:nvSpPr>
        <p:spPr>
          <a:xfrm rot="16200000">
            <a:off x="5633614" y="1846642"/>
            <a:ext cx="3027500" cy="5627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44334" y="2031557"/>
                <a:ext cx="3033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334" y="2031557"/>
                <a:ext cx="30333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000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715240" y="2784311"/>
                <a:ext cx="303332" cy="298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240" y="2784311"/>
                <a:ext cx="303332" cy="298928"/>
              </a:xfrm>
              <a:prstGeom prst="rect">
                <a:avLst/>
              </a:prstGeom>
              <a:blipFill rotWithShape="0">
                <a:blip r:embed="rId6"/>
                <a:stretch>
                  <a:fillRect l="-20408" t="-2041" r="-2041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027246" y="5792406"/>
                <a:ext cx="47670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46" y="5792406"/>
                <a:ext cx="4767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692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2962781" y="5792406"/>
                <a:ext cx="476706" cy="398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781" y="5792406"/>
                <a:ext cx="476706" cy="398507"/>
              </a:xfrm>
              <a:prstGeom prst="rect">
                <a:avLst/>
              </a:prstGeom>
              <a:blipFill rotWithShape="0">
                <a:blip r:embed="rId8"/>
                <a:stretch>
                  <a:fillRect l="-641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8847688" y="5792406"/>
                <a:ext cx="476706" cy="398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688" y="5792406"/>
                <a:ext cx="476706" cy="398507"/>
              </a:xfrm>
              <a:prstGeom prst="rect">
                <a:avLst/>
              </a:prstGeom>
              <a:blipFill rotWithShape="0">
                <a:blip r:embed="rId9"/>
                <a:stretch>
                  <a:fillRect l="-632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7113555" y="5766537"/>
                <a:ext cx="47670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555" y="5766537"/>
                <a:ext cx="47670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7692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5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28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3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1.2 Classic Edge detection Algorithm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D7D6E9-88A6-4768-B5AB-F5B491AA3B7E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24" name="文本框 23"/>
          <p:cNvSpPr txBox="1"/>
          <p:nvPr/>
        </p:nvSpPr>
        <p:spPr>
          <a:xfrm>
            <a:off x="418222" y="1317266"/>
            <a:ext cx="208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Canny </a:t>
            </a:r>
            <a:r>
              <a:rPr lang="en-US" altLang="zh-CN" sz="2400" dirty="0" smtClean="0"/>
              <a:t>(1986)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8222" y="1989065"/>
                <a:ext cx="5384800" cy="3493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 smtClean="0"/>
                  <a:t>The core process of Canny edge detection algorithm:</a:t>
                </a:r>
              </a:p>
              <a:p>
                <a:pPr marL="342900" indent="-3429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CN" sz="2400" dirty="0" smtClean="0"/>
                  <a:t>Finding the intensity gradient of the image:</a:t>
                </a:r>
                <a:br>
                  <a:rPr lang="en-US" altLang="zh-CN" sz="24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agn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/>
              </a:p>
              <a:p>
                <a:pPr marL="342900" indent="-3429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CN" sz="2400" dirty="0" smtClean="0"/>
                  <a:t>Non-maximum suppression</a:t>
                </a:r>
              </a:p>
              <a:p>
                <a:pPr marL="342900" indent="-3429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CN" sz="2400" dirty="0" smtClean="0"/>
                  <a:t>Double threshold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22" y="1989065"/>
                <a:ext cx="5384800" cy="3493713"/>
              </a:xfrm>
              <a:prstGeom prst="rect">
                <a:avLst/>
              </a:prstGeom>
              <a:blipFill rotWithShape="0">
                <a:blip r:embed="rId2"/>
                <a:stretch>
                  <a:fillRect l="-1812" b="-3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27" y="640902"/>
            <a:ext cx="3805710" cy="28453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27837" y="859257"/>
            <a:ext cx="2576934" cy="1754326"/>
          </a:xfrm>
          <a:prstGeom prst="rect">
            <a:avLst/>
          </a:prstGeom>
          <a:noFill/>
          <a:ln w="28575">
            <a:solidFill>
              <a:srgbClr val="D7598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All value along the direction of the gradient that are not peak values of a ridge are suppressed.</a:t>
            </a:r>
            <a:endParaRPr lang="zh-CN" altLang="en-US" b="1" dirty="0"/>
          </a:p>
        </p:txBody>
      </p:sp>
      <p:sp>
        <p:nvSpPr>
          <p:cNvPr id="16" name="圆角矩形 15"/>
          <p:cNvSpPr/>
          <p:nvPr/>
        </p:nvSpPr>
        <p:spPr>
          <a:xfrm>
            <a:off x="6096000" y="5010984"/>
            <a:ext cx="5270500" cy="254000"/>
          </a:xfrm>
          <a:prstGeom prst="roundRect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110910" y="5010984"/>
            <a:ext cx="3416928" cy="2540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096001" y="5010984"/>
            <a:ext cx="1904742" cy="2540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9527837" y="4280734"/>
            <a:ext cx="0" cy="1968500"/>
          </a:xfrm>
          <a:prstGeom prst="line">
            <a:avLst/>
          </a:prstGeom>
          <a:ln w="19050">
            <a:solidFill>
              <a:srgbClr val="E053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000742" y="4331018"/>
            <a:ext cx="0" cy="1968500"/>
          </a:xfrm>
          <a:prstGeom prst="line">
            <a:avLst/>
          </a:prstGeom>
          <a:ln w="19050">
            <a:solidFill>
              <a:srgbClr val="E053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842665" y="4953318"/>
            <a:ext cx="2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0259593" y="4971654"/>
            <a:ext cx="2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9527837" y="5496847"/>
            <a:ext cx="198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strong edge pixel</a:t>
            </a:r>
            <a:endParaRPr lang="zh-CN" altLang="en-US" sz="2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7819374" y="3859629"/>
            <a:ext cx="1896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weak </a:t>
            </a:r>
            <a:r>
              <a:rPr lang="en-US" altLang="zh-CN" sz="2000" dirty="0"/>
              <a:t>edge pixel</a:t>
            </a:r>
            <a:endParaRPr lang="zh-CN" altLang="en-US" sz="2000" dirty="0"/>
          </a:p>
        </p:txBody>
      </p:sp>
      <p:sp>
        <p:nvSpPr>
          <p:cNvPr id="40" name="矩形 39"/>
          <p:cNvSpPr/>
          <p:nvPr/>
        </p:nvSpPr>
        <p:spPr>
          <a:xfrm>
            <a:off x="5803022" y="3557494"/>
            <a:ext cx="6403887" cy="8134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110911" y="5493900"/>
            <a:ext cx="188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n</a:t>
            </a:r>
            <a:r>
              <a:rPr lang="en-US" altLang="zh-CN" sz="2000" dirty="0" smtClean="0"/>
              <a:t>on-edge </a:t>
            </a:r>
            <a:r>
              <a:rPr lang="en-US" altLang="zh-CN" sz="2000" dirty="0"/>
              <a:t>pixel</a:t>
            </a:r>
            <a:endParaRPr lang="zh-CN" altLang="en-US" sz="2000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6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01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597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1</a:t>
            </a:r>
            <a:r>
              <a:rPr lang="en-US" altLang="zh-CN" sz="2400" b="1" dirty="0"/>
              <a:t>.3 Direction Constrained Gaussian Filtering 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DE44ED-39B5-4DAE-B25C-399EA0CFE23E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98" y="1836709"/>
            <a:ext cx="2890038" cy="2941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79260" y="1406683"/>
                <a:ext cx="6871368" cy="707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60" y="1406683"/>
                <a:ext cx="6871368" cy="7077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37173" y="3158220"/>
                <a:ext cx="4505325" cy="998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Aspect ratio </a:t>
                </a:r>
                <a:r>
                  <a:rPr lang="el-GR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ρ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Orientation </a:t>
                </a:r>
                <a:r>
                  <a:rPr lang="el-GR" altLang="zh-CN" sz="24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θ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73" y="3158220"/>
                <a:ext cx="4505325" cy="998928"/>
              </a:xfrm>
              <a:prstGeom prst="rect">
                <a:avLst/>
              </a:prstGeom>
              <a:blipFill rotWithShape="0">
                <a:blip r:embed="rId4"/>
                <a:stretch>
                  <a:fillRect l="-1894" t="-1220" b="-13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54181" y="4288520"/>
            <a:ext cx="732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direction of Gaussian filtering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541622" y="2503171"/>
                <a:ext cx="2902013" cy="515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622" y="2503171"/>
                <a:ext cx="2902013" cy="5159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942479" y="4936217"/>
            <a:ext cx="8982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Every orientation needs a filter, which is complicated and time consuming.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6" y="4913974"/>
            <a:ext cx="1247153" cy="1247153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7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913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Method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Experiment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25DD05-6A53-4E98-8842-EE34C776ECE3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8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98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270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2.1 Steerable Filter </a:t>
            </a:r>
            <a:endParaRPr lang="zh-CN" altLang="en-US" sz="2400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1154BE5-9B76-4C5D-8839-A307BB1005A2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453271" y="467219"/>
            <a:ext cx="5651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</a:rPr>
              <a:t>Freeman W T, 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Adelson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</a:rPr>
              <a:t> E H. The design and use of steerable filters[J]. IEEE Transactions on Pattern Analysis &amp; Machine Intelligence, 1991 (9): 891-906.</a:t>
            </a:r>
            <a:endParaRPr lang="zh-CN" altLang="en-US" sz="1400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566821" y="5631788"/>
            <a:ext cx="20239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95421" y="4128663"/>
            <a:ext cx="25400" cy="1803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362200" y="5631788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X</a:t>
            </a:r>
            <a:endParaRPr lang="zh-CN" altLang="en-US" sz="24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466726" y="4015973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Y</a:t>
            </a:r>
            <a:endParaRPr lang="zh-CN" altLang="en-US" sz="2400" b="1" dirty="0"/>
          </a:p>
        </p:txBody>
      </p:sp>
      <p:sp>
        <p:nvSpPr>
          <p:cNvPr id="26" name="流程图: 联系 25"/>
          <p:cNvSpPr/>
          <p:nvPr/>
        </p:nvSpPr>
        <p:spPr>
          <a:xfrm>
            <a:off x="1521660" y="4874318"/>
            <a:ext cx="114300" cy="1143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820821" y="4898073"/>
            <a:ext cx="782206" cy="7337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603027" y="4906443"/>
            <a:ext cx="0" cy="725345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6" idx="2"/>
          </p:cNvCxnSpPr>
          <p:nvPr/>
        </p:nvCxnSpPr>
        <p:spPr>
          <a:xfrm flipH="1">
            <a:off x="820821" y="4931468"/>
            <a:ext cx="700839" cy="27008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820821" y="5631788"/>
            <a:ext cx="3365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 flipV="1">
            <a:off x="808121" y="5347626"/>
            <a:ext cx="12700" cy="297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603027" y="4661293"/>
            <a:ext cx="69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977400" y="5631788"/>
            <a:ext cx="37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466726" y="5197511"/>
            <a:ext cx="37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566821" y="2516527"/>
            <a:ext cx="203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/>
              <a:t>x=au, y=</a:t>
            </a:r>
            <a:r>
              <a:rPr lang="en-US" altLang="zh-CN" sz="2400" b="1" i="1" dirty="0" err="1" smtClean="0"/>
              <a:t>bv</a:t>
            </a:r>
            <a:r>
              <a:rPr lang="en-US" altLang="zh-CN" sz="2400" b="1" i="1" dirty="0" smtClean="0"/>
              <a:t>. </a:t>
            </a:r>
            <a:endParaRPr lang="zh-CN" alt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3279858" y="1438130"/>
                <a:ext cx="4704108" cy="4987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514AE6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858" y="1438130"/>
                <a:ext cx="4704108" cy="4987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9050">
                <a:solidFill>
                  <a:srgbClr val="514AE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/>
          <p:cNvSpPr txBox="1"/>
          <p:nvPr/>
        </p:nvSpPr>
        <p:spPr>
          <a:xfrm>
            <a:off x="7725956" y="2069493"/>
            <a:ext cx="3662398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Convolution is a linear operation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3332318" y="3109077"/>
                <a:ext cx="2255682" cy="519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18" y="3109077"/>
                <a:ext cx="2255682" cy="5199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3332318" y="2390252"/>
                <a:ext cx="2008820" cy="519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18" y="2390252"/>
                <a:ext cx="2008820" cy="5199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6608514" y="2689708"/>
                <a:ext cx="5341014" cy="519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514" y="2689708"/>
                <a:ext cx="5341014" cy="5199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右箭头 69"/>
          <p:cNvSpPr/>
          <p:nvPr/>
        </p:nvSpPr>
        <p:spPr>
          <a:xfrm>
            <a:off x="5702300" y="2725747"/>
            <a:ext cx="939800" cy="458849"/>
          </a:xfrm>
          <a:prstGeom prst="rightArrow">
            <a:avLst/>
          </a:prstGeom>
          <a:solidFill>
            <a:srgbClr val="CB65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 rot="16200000">
            <a:off x="375884" y="4023646"/>
            <a:ext cx="4959253" cy="457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107993" y="4128343"/>
            <a:ext cx="5933333" cy="2095238"/>
            <a:chOff x="4460159" y="4191575"/>
            <a:chExt cx="5933333" cy="2095238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0159" y="4191575"/>
              <a:ext cx="5933333" cy="20952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5566906" y="5347626"/>
                  <a:ext cx="593624" cy="4128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6906" y="5347626"/>
                  <a:ext cx="593624" cy="4128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7640667" y="5363612"/>
                  <a:ext cx="686598" cy="4128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0667" y="5363612"/>
                  <a:ext cx="686598" cy="4128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9874055" y="5393578"/>
                  <a:ext cx="519437" cy="3869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4055" y="5393578"/>
                  <a:ext cx="519437" cy="3869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9</a:t>
            </a:fld>
            <a:r>
              <a:rPr lang="zh-CN" altLang="en-US" smtClean="0"/>
              <a:t> </a:t>
            </a:r>
            <a:r>
              <a:rPr lang="en-US" altLang="zh-CN" smtClean="0"/>
              <a:t>/ 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2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.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3481</TotalTime>
  <Words>725</Words>
  <Application>Microsoft Office PowerPoint</Application>
  <PresentationFormat>宽屏</PresentationFormat>
  <Paragraphs>282</Paragraphs>
  <Slides>23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楷体</vt:lpstr>
      <vt:lpstr>宋体</vt:lpstr>
      <vt:lpstr>Arial</vt:lpstr>
      <vt:lpstr>Calibri</vt:lpstr>
      <vt:lpstr>Cambria Math</vt:lpstr>
      <vt:lpstr>Times New Roman</vt:lpstr>
      <vt:lpstr>Wingdings</vt:lpstr>
      <vt:lpstr>9.6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</dc:creator>
  <cp:lastModifiedBy>Liao</cp:lastModifiedBy>
  <cp:revision>313</cp:revision>
  <dcterms:created xsi:type="dcterms:W3CDTF">2018-08-30T02:47:28Z</dcterms:created>
  <dcterms:modified xsi:type="dcterms:W3CDTF">2018-10-22T13:41:20Z</dcterms:modified>
</cp:coreProperties>
</file>